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6" r:id="rId3"/>
    <p:sldMasterId id="2147483678" r:id="rId4"/>
  </p:sldMasterIdLst>
  <p:notesMasterIdLst>
    <p:notesMasterId r:id="rId2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99D46-F9F1-422C-B25B-B0253D9018B1}" type="datetimeFigureOut">
              <a:rPr lang="en-SG" smtClean="0"/>
              <a:t>31/10/2016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8119A-AEB0-4002-9658-BE692DA18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52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r>
              <a:rPr lang="en-US" altLang="zh-TW" baseline="0" dirty="0"/>
              <a:t> boss in the world would give you prosperity.</a:t>
            </a:r>
          </a:p>
          <a:p>
            <a:r>
              <a:rPr lang="en-US" altLang="zh-TW" baseline="0" dirty="0"/>
              <a:t>The opportunity is created by yourself,</a:t>
            </a:r>
          </a:p>
          <a:p>
            <a:r>
              <a:rPr lang="en-US" altLang="zh-TW" baseline="0" dirty="0"/>
              <a:t>Because only you can decide your own life.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The boss only gives you a position,</a:t>
            </a:r>
          </a:p>
          <a:p>
            <a:r>
              <a:rPr lang="en-US" altLang="zh-TW" baseline="0" dirty="0"/>
              <a:t>Not your future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AB4E2-25F7-44B7-BDD7-6A7BAF06BEC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>
                <a:latin typeface="Times New Roman" charset="0"/>
                <a:ea typeface="新細明體" charset="0"/>
                <a:cs typeface="新細明體" charset="0"/>
              </a:rPr>
              <a:t> </a:t>
            </a:r>
            <a:endParaRPr lang="zh-TW" altLang="en-US" dirty="0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B580A3-8965-3144-AABA-013B404011AB}" type="slidenum">
              <a:rPr lang="en-US" altLang="zh-TW" sz="1200" b="0" u="none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en-US" altLang="zh-TW" sz="1200" b="0" u="none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9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AB4E2-25F7-44B7-BDD7-6A7BAF06BEC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3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AB4E2-25F7-44B7-BDD7-6A7BAF06BEC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3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456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3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6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9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5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3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84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1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5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74888" y="-1055684"/>
            <a:ext cx="232935" cy="39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309" tIns="57655" rIns="115309" bIns="57655">
            <a:spAutoFit/>
          </a:bodyPr>
          <a:lstStyle/>
          <a:p>
            <a:pPr defTabSz="1146822" fontAlgn="base">
              <a:spcBef>
                <a:spcPct val="0"/>
              </a:spcBef>
              <a:spcAft>
                <a:spcPct val="0"/>
              </a:spcAft>
            </a:pPr>
            <a:endParaRPr lang="en-US" sz="2667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13874888" y="-1055684"/>
            <a:ext cx="232935" cy="39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309" tIns="57655" rIns="115309" bIns="57655">
            <a:spAutoFit/>
          </a:bodyPr>
          <a:lstStyle/>
          <a:p>
            <a:pPr defTabSz="1146822" fontAlgn="base">
              <a:spcBef>
                <a:spcPct val="0"/>
              </a:spcBef>
              <a:spcAft>
                <a:spcPct val="0"/>
              </a:spcAft>
            </a:pPr>
            <a:endParaRPr lang="en-US" sz="2667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62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2089151" y="958232"/>
            <a:ext cx="103632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933501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0E05-8221-4670-AF26-6BBB5734285E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10/31/2016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DF0-F688-4C7E-94C5-A0EFC4BE057C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7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EE8-5AD8-4983-A391-0A7595BC8C85}" type="datetimeFigureOut"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pPr/>
              <a:t>2016/10/31</a:t>
            </a:fld>
            <a:endParaRPr lang="zh-TW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9FED-C8C5-4E9D-9BE1-619BC8F3DE67}" type="slidenum">
              <a:rPr lang="zh-TW" alt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1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0E05-8221-4670-AF26-6BBB5734285E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10/31/2016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DF0-F688-4C7E-94C5-A0EFC4BE057C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4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89673"/>
            <a:fld id="{6BDEE876-C9F9-4CD4-B97E-DEF4E63FB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89673"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8967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89673"/>
            <a:fld id="{CD0098F0-BB4E-43BF-AEA7-8D7E454A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8967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3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2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733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4682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7192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2921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8651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4380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0112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584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2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0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73302" indent="0">
              <a:buNone/>
              <a:defRPr sz="2667" b="1"/>
            </a:lvl2pPr>
            <a:lvl3pPr marL="1146822" indent="0">
              <a:buNone/>
              <a:defRPr sz="2400" b="1"/>
            </a:lvl3pPr>
            <a:lvl4pPr marL="1719257" indent="0">
              <a:buNone/>
              <a:defRPr sz="2133" b="1"/>
            </a:lvl4pPr>
            <a:lvl5pPr marL="2292109" indent="0">
              <a:buNone/>
              <a:defRPr sz="2133" b="1"/>
            </a:lvl5pPr>
            <a:lvl6pPr marL="2865107" indent="0">
              <a:buNone/>
              <a:defRPr sz="2133" b="1"/>
            </a:lvl6pPr>
            <a:lvl7pPr marL="3438031" indent="0">
              <a:buNone/>
              <a:defRPr sz="2133" b="1"/>
            </a:lvl7pPr>
            <a:lvl8pPr marL="4011238" indent="0">
              <a:buNone/>
              <a:defRPr sz="2133" b="1"/>
            </a:lvl8pPr>
            <a:lvl9pPr marL="458401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69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73302" indent="0">
              <a:buNone/>
              <a:defRPr sz="2667" b="1"/>
            </a:lvl2pPr>
            <a:lvl3pPr marL="1146822" indent="0">
              <a:buNone/>
              <a:defRPr sz="2400" b="1"/>
            </a:lvl3pPr>
            <a:lvl4pPr marL="1719257" indent="0">
              <a:buNone/>
              <a:defRPr sz="2133" b="1"/>
            </a:lvl4pPr>
            <a:lvl5pPr marL="2292109" indent="0">
              <a:buNone/>
              <a:defRPr sz="2133" b="1"/>
            </a:lvl5pPr>
            <a:lvl6pPr marL="2865107" indent="0">
              <a:buNone/>
              <a:defRPr sz="2133" b="1"/>
            </a:lvl6pPr>
            <a:lvl7pPr marL="3438031" indent="0">
              <a:buNone/>
              <a:defRPr sz="2133" b="1"/>
            </a:lvl7pPr>
            <a:lvl8pPr marL="4011238" indent="0">
              <a:buNone/>
              <a:defRPr sz="2133" b="1"/>
            </a:lvl8pPr>
            <a:lvl9pPr marL="458401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69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0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9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719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73302" indent="0">
              <a:buNone/>
              <a:defRPr sz="1600"/>
            </a:lvl2pPr>
            <a:lvl3pPr marL="1146822" indent="0">
              <a:buNone/>
              <a:defRPr sz="1333"/>
            </a:lvl3pPr>
            <a:lvl4pPr marL="1719257" indent="0">
              <a:buNone/>
              <a:defRPr sz="1200"/>
            </a:lvl4pPr>
            <a:lvl5pPr marL="2292109" indent="0">
              <a:buNone/>
              <a:defRPr sz="1200"/>
            </a:lvl5pPr>
            <a:lvl6pPr marL="2865107" indent="0">
              <a:buNone/>
              <a:defRPr sz="1200"/>
            </a:lvl6pPr>
            <a:lvl7pPr marL="3438031" indent="0">
              <a:buNone/>
              <a:defRPr sz="1200"/>
            </a:lvl7pPr>
            <a:lvl8pPr marL="4011238" indent="0">
              <a:buNone/>
              <a:defRPr sz="1200"/>
            </a:lvl8pPr>
            <a:lvl9pPr marL="45840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5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573302" indent="0">
              <a:buNone/>
              <a:defRPr sz="3733"/>
            </a:lvl2pPr>
            <a:lvl3pPr marL="1146822" indent="0">
              <a:buNone/>
              <a:defRPr sz="3200"/>
            </a:lvl3pPr>
            <a:lvl4pPr marL="1719257" indent="0">
              <a:buNone/>
              <a:defRPr sz="2667"/>
            </a:lvl4pPr>
            <a:lvl5pPr marL="2292109" indent="0">
              <a:buNone/>
              <a:defRPr sz="2667"/>
            </a:lvl5pPr>
            <a:lvl6pPr marL="2865107" indent="0">
              <a:buNone/>
              <a:defRPr sz="2667"/>
            </a:lvl6pPr>
            <a:lvl7pPr marL="3438031" indent="0">
              <a:buNone/>
              <a:defRPr sz="2667"/>
            </a:lvl7pPr>
            <a:lvl8pPr marL="4011238" indent="0">
              <a:buNone/>
              <a:defRPr sz="2667"/>
            </a:lvl8pPr>
            <a:lvl9pPr marL="4584013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7148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73302" indent="0">
              <a:buNone/>
              <a:defRPr sz="1600"/>
            </a:lvl2pPr>
            <a:lvl3pPr marL="1146822" indent="0">
              <a:buNone/>
              <a:defRPr sz="1333"/>
            </a:lvl3pPr>
            <a:lvl4pPr marL="1719257" indent="0">
              <a:buNone/>
              <a:defRPr sz="1200"/>
            </a:lvl4pPr>
            <a:lvl5pPr marL="2292109" indent="0">
              <a:buNone/>
              <a:defRPr sz="1200"/>
            </a:lvl5pPr>
            <a:lvl6pPr marL="2865107" indent="0">
              <a:buNone/>
              <a:defRPr sz="1200"/>
            </a:lvl6pPr>
            <a:lvl7pPr marL="3438031" indent="0">
              <a:buNone/>
              <a:defRPr sz="1200"/>
            </a:lvl7pPr>
            <a:lvl8pPr marL="4011238" indent="0">
              <a:buNone/>
              <a:defRPr sz="1200"/>
            </a:lvl8pPr>
            <a:lvl9pPr marL="45840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9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6482" tIns="43241" rIns="86482" bIns="432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86482" tIns="43241" rIns="86482" bIns="432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86482" tIns="43241" rIns="86482" bIns="4324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6822"/>
            <a:fld id="{87A6694F-5636-4607-919C-3F0C276426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6822"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86482" tIns="43241" rIns="86482" bIns="4324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682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86482" tIns="43241" rIns="86482" bIns="4324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6822"/>
            <a:fld id="{B92EF404-102B-44B0-9CF2-D2691A8B2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4682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0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146822" rtl="0" eaLnBrk="1" latinLnBrk="0" hangingPunct="1">
        <a:spcBef>
          <a:spcPct val="0"/>
        </a:spcBef>
        <a:buNone/>
        <a:defRPr sz="5867" b="0" kern="120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429579" indent="-429579" algn="l" defTabSz="1146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b="0" kern="120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31079" indent="-359110" algn="l" defTabSz="114682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kern="120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433207" indent="-285246" algn="l" defTabSz="1146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005739" indent="-285246" algn="l" defTabSz="11468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b="0" kern="120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578730" indent="-285246" algn="l" defTabSz="114682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b="0" kern="120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151464" indent="-285246" algn="l" defTabSz="1146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724594" indent="-285246" algn="l" defTabSz="1146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97611" indent="-285246" algn="l" defTabSz="1146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4870480" indent="-285246" algn="l" defTabSz="1146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302" algn="l" defTabSz="114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822" algn="l" defTabSz="114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9257" algn="l" defTabSz="114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109" algn="l" defTabSz="114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107" algn="l" defTabSz="114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38031" algn="l" defTabSz="114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238" algn="l" defTabSz="114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84013" algn="l" defTabSz="114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63883" tIns="34289" rIns="63883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3883" tIns="34289" rIns="63883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63883" tIns="34289" rIns="63883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5954"/>
            <a:fld id="{CDE90E05-8221-4670-AF26-6BBB5734285E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845954"/>
              <a:t>10/31/2016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63883" tIns="34289" rIns="63883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5954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63883" tIns="34289" rIns="63883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5954"/>
            <a:fld id="{22ECDDF0-F688-4C7E-94C5-A0EFC4BE057C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845954"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8459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891" indent="-211891" algn="l" defTabSz="8459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5671" indent="-211891" algn="l" defTabSz="845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6850" indent="-211891" algn="l" defTabSz="845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79862" indent="-211891" algn="l" defTabSz="845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02999" indent="-211891" algn="l" defTabSz="845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325659" indent="-211891" algn="l" defTabSz="845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8586" indent="-211891" algn="l" defTabSz="845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71203" indent="-211891" algn="l" defTabSz="845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593917" indent="-211891" algn="l" defTabSz="8459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59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22613" algn="l" defTabSz="8459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845954" algn="l" defTabSz="8459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269203" algn="l" defTabSz="8459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691530" algn="l" defTabSz="8459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114458" algn="l" defTabSz="8459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536939" algn="l" defTabSz="8459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2959587" algn="l" defTabSz="8459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382650" algn="l" defTabSz="8459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5771" tIns="34289" rIns="6577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5771" tIns="34289" rIns="65771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5771" tIns="34289" rIns="65771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66"/>
            <a:fld id="{CDE90E05-8221-4670-AF26-6BBB5734285E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872766"/>
              <a:t>10/31/2016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5771" tIns="34289" rIns="65771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66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5771" tIns="34289" rIns="65771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66"/>
            <a:fld id="{22ECDDF0-F688-4C7E-94C5-A0EFC4BE057C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872766"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87276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8605" indent="-218605" algn="l" defTabSz="87276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14" indent="-218605" algn="l" defTabSz="872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527" indent="-218605" algn="l" defTabSz="872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852" indent="-218605" algn="l" defTabSz="872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3430" indent="-218605" algn="l" defTabSz="872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9" indent="-218605" algn="l" defTabSz="872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836085" indent="-218605" algn="l" defTabSz="872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72346" indent="-218605" algn="l" defTabSz="872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708774" indent="-218605" algn="l" defTabSz="8727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6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36042" algn="l" defTabSz="87276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872766" algn="l" defTabSz="87276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09490" algn="l" defTabSz="87276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45691" algn="l" defTabSz="87276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181664" algn="l" defTabSz="87276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17744" algn="l" defTabSz="87276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54242" algn="l" defTabSz="87276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90439" algn="l" defTabSz="87276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50036" tIns="25715" rIns="50036" bIns="2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50036" tIns="25715" rIns="50036" bIns="2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50036" tIns="25715" rIns="50036" bIns="2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4277"/>
            <a:fld id="{6BDEE876-C9F9-4CD4-B97E-DEF4E63FB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4277"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50036" tIns="25715" rIns="50036" bIns="2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42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50036" tIns="25715" rIns="50036" bIns="2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4277"/>
            <a:fld id="{CD0098F0-BB4E-43BF-AEA7-8D7E454A4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42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8842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400" indent="-221400" algn="l" defTabSz="8842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4198" indent="-221400" algn="l" defTabSz="88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5199" indent="-221400" algn="l" defTabSz="88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84" indent="-221400" algn="l" defTabSz="88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89194" indent="-221400" algn="l" defTabSz="88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31538" indent="-221400" algn="l" defTabSz="88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873615" indent="-221400" algn="l" defTabSz="88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315430" indent="-221400" algn="l" defTabSz="88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757453" indent="-221400" algn="l" defTabSz="88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42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41632" algn="l" defTabSz="8842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884277" algn="l" defTabSz="8842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26258" algn="l" defTabSz="8842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68746" algn="l" defTabSz="8842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10399" algn="l" defTabSz="8842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52168" algn="l" defTabSz="8842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94197" algn="l" defTabSz="8842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536550" algn="l" defTabSz="8842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79400"/>
            <a:ext cx="11074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9708"/>
            <a:r>
              <a:rPr lang="en-US" altLang="zh-TW" sz="48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Segoe UI Light" panose="020B0502040204020203" pitchFamily="34" charset="0"/>
              </a:rPr>
              <a:t>MAY LAI – Power Profile</a:t>
            </a:r>
            <a:endParaRPr lang="en-US" sz="48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  <a:p>
            <a:pPr defTabSz="909708"/>
            <a:endParaRPr lang="en-US" sz="48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  <a:p>
            <a:pPr defTabSz="909708"/>
            <a:endParaRPr lang="en-US" sz="48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  <a:p>
            <a:pPr defTabSz="909708"/>
            <a:endParaRPr lang="en-US" sz="48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  <a:p>
            <a:pPr defTabSz="909708"/>
            <a:endParaRPr lang="en-US" sz="48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  <a:p>
            <a:pPr algn="r" defTabSz="909708"/>
            <a:r>
              <a:rPr lang="en-US" sz="3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Segoe UI Light" panose="020B0502040204020203" pitchFamily="34" charset="0"/>
              </a:rPr>
              <a:t>2016.10.29 @ SG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006601"/>
            <a:ext cx="3962400" cy="39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963" y="-495158"/>
            <a:ext cx="11581159" cy="821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8358"/>
            <a:endParaRPr lang="en-US" sz="5867" dirty="0">
              <a:solidFill>
                <a:srgbClr val="FFFFFF"/>
              </a:solidFill>
            </a:endParaRPr>
          </a:p>
          <a:p>
            <a:pPr defTabSz="1158358"/>
            <a:r>
              <a:rPr lang="en-US" altLang="zh-TW" sz="5867" b="1" dirty="0">
                <a:solidFill>
                  <a:srgbClr val="FFFFFF"/>
                </a:solidFill>
              </a:rPr>
              <a:t>Self-cultivation, family Harmony, Ruling a country and Conquering the whole world - </a:t>
            </a:r>
          </a:p>
          <a:p>
            <a:pPr defTabSz="1158358"/>
            <a:endParaRPr lang="en-US" altLang="zh-TW" sz="5867" b="1" dirty="0">
              <a:solidFill>
                <a:srgbClr val="FFFFFF"/>
              </a:solidFill>
            </a:endParaRPr>
          </a:p>
          <a:p>
            <a:pPr defTabSz="1158358"/>
            <a:r>
              <a:rPr lang="en-US" altLang="zh-TW" sz="5867" b="1" dirty="0">
                <a:solidFill>
                  <a:srgbClr val="FFFFFF"/>
                </a:solidFill>
              </a:rPr>
              <a:t>Lead by Example:</a:t>
            </a:r>
          </a:p>
          <a:p>
            <a:pPr defTabSz="1158358"/>
            <a:r>
              <a:rPr lang="en-US" altLang="zh-TW" sz="5867" b="1" dirty="0">
                <a:solidFill>
                  <a:srgbClr val="FFFFFF"/>
                </a:solidFill>
              </a:rPr>
              <a:t>Prepare yourself before you lead the team </a:t>
            </a:r>
            <a:endParaRPr lang="en-US" sz="5867" dirty="0">
              <a:solidFill>
                <a:srgbClr val="FFFFFF"/>
              </a:solidFill>
            </a:endParaRPr>
          </a:p>
          <a:p>
            <a:pPr defTabSz="1158358"/>
            <a:endParaRPr lang="en-US" sz="5867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2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58" y="0"/>
            <a:ext cx="10972800" cy="641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8358"/>
            <a:endParaRPr lang="en-US" altLang="zh-TW" sz="5867" b="1" dirty="0">
              <a:solidFill>
                <a:srgbClr val="FFFFFF"/>
              </a:solidFill>
            </a:endParaRPr>
          </a:p>
          <a:p>
            <a:pPr algn="ctr" defTabSz="1158358"/>
            <a:r>
              <a:rPr lang="en-US" altLang="zh-CN" sz="5867" dirty="0">
                <a:solidFill>
                  <a:srgbClr val="FFFF00"/>
                </a:solidFill>
              </a:rPr>
              <a:t>GROW </a:t>
            </a:r>
            <a:r>
              <a:rPr lang="en-US" altLang="zh-CN" sz="5867" dirty="0">
                <a:solidFill>
                  <a:srgbClr val="FFFFFF"/>
                </a:solidFill>
              </a:rPr>
              <a:t>- from meeting to meeting! </a:t>
            </a:r>
          </a:p>
          <a:p>
            <a:pPr algn="ctr" defTabSz="1158358"/>
            <a:endParaRPr lang="en-US" altLang="zh-TW" sz="5867" dirty="0">
              <a:solidFill>
                <a:srgbClr val="FFFFFF"/>
              </a:solidFill>
            </a:endParaRPr>
          </a:p>
          <a:p>
            <a:pPr algn="ctr" defTabSz="1158358"/>
            <a:r>
              <a:rPr lang="en-US" altLang="zh-TW" sz="5867" dirty="0">
                <a:solidFill>
                  <a:srgbClr val="FFFF00"/>
                </a:solidFill>
              </a:rPr>
              <a:t>DONE vs. Well DONE</a:t>
            </a:r>
          </a:p>
          <a:p>
            <a:pPr algn="ctr" defTabSz="1158358"/>
            <a:endParaRPr lang="en-US" altLang="zh-TW" sz="5867" dirty="0">
              <a:solidFill>
                <a:srgbClr val="FFFF00"/>
              </a:solidFill>
            </a:endParaRPr>
          </a:p>
          <a:p>
            <a:pPr algn="ctr" defTabSz="1158358"/>
            <a:r>
              <a:rPr lang="en-US" altLang="zh-TW" sz="5867" dirty="0">
                <a:solidFill>
                  <a:srgbClr val="FFFF00"/>
                </a:solidFill>
              </a:rPr>
              <a:t>(if something is worth doing it's worth doing well)</a:t>
            </a:r>
          </a:p>
        </p:txBody>
      </p:sp>
    </p:spTree>
    <p:extLst>
      <p:ext uri="{BB962C8B-B14F-4D97-AF65-F5344CB8AC3E}">
        <p14:creationId xmlns:p14="http://schemas.microsoft.com/office/powerpoint/2010/main" val="398832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1201" y="0"/>
            <a:ext cx="9873424" cy="2246921"/>
          </a:xfrm>
          <a:prstGeom prst="rect">
            <a:avLst/>
          </a:prstGeom>
        </p:spPr>
        <p:txBody>
          <a:bodyPr wrap="square" lIns="91284" tIns="45719" rIns="91284" bIns="45719">
            <a:spAutoFit/>
          </a:bodyPr>
          <a:lstStyle/>
          <a:p>
            <a:pPr algn="ctr" defTabSz="9125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267" dirty="0">
                <a:solidFill>
                  <a:srgbClr val="F2F2F2"/>
                </a:solidFill>
              </a:rPr>
              <a:t>Simplify Things</a:t>
            </a:r>
          </a:p>
          <a:p>
            <a:pPr algn="ctr" defTabSz="9125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267" dirty="0">
                <a:solidFill>
                  <a:srgbClr val="F2F2F2"/>
                </a:solidFill>
              </a:rPr>
              <a:t>Effective and Result-producing Activities</a:t>
            </a:r>
            <a:r>
              <a:rPr lang="zh-CN" altLang="en-US" sz="5867" dirty="0">
                <a:solidFill>
                  <a:srgbClr val="F2F2F2"/>
                </a:solidFill>
              </a:rPr>
              <a:t/>
            </a:r>
            <a:br>
              <a:rPr lang="zh-CN" altLang="en-US" sz="5867" dirty="0">
                <a:solidFill>
                  <a:srgbClr val="F2F2F2"/>
                </a:solidFill>
              </a:rPr>
            </a:br>
            <a:endParaRPr lang="en-US" sz="5467" cap="all" dirty="0">
              <a:solidFill>
                <a:srgbClr val="F2F2F2"/>
              </a:solidFill>
              <a:ea typeface="Arial"/>
              <a:cs typeface="Arial" pitchFamily="34" charset="0"/>
              <a:sym typeface="Arial"/>
              <a:rtl val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001" y="1992568"/>
            <a:ext cx="4954095" cy="1944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719" rIns="91284" bIns="45719" rtlCol="0" anchor="ctr"/>
          <a:lstStyle/>
          <a:p>
            <a:pPr algn="ctr" defTabSz="912587"/>
            <a:r>
              <a:rPr lang="en-US" altLang="zh-CN" sz="3200" dirty="0">
                <a:solidFill>
                  <a:srgbClr val="F2F2F2"/>
                </a:solidFill>
              </a:rPr>
              <a:t>Using and selling products</a:t>
            </a:r>
            <a:r>
              <a:rPr lang="zh-CN" altLang="en-US" sz="3200" dirty="0">
                <a:solidFill>
                  <a:srgbClr val="F2F2F2"/>
                </a:solidFill>
              </a:rPr>
              <a:t> </a:t>
            </a:r>
            <a:endParaRPr lang="en-US" sz="3200" dirty="0">
              <a:ln>
                <a:solidFill>
                  <a:prstClr val="white"/>
                </a:solidFill>
              </a:ln>
              <a:solidFill>
                <a:prstClr val="white"/>
              </a:solidFill>
              <a:ea typeface="Arial"/>
              <a:cs typeface="Arial" pitchFamily="34" charset="0"/>
              <a:sym typeface="Arial"/>
              <a:rtl val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4712" y="2006601"/>
            <a:ext cx="4534889" cy="1944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719" rIns="91284" bIns="45719" rtlCol="0" anchor="ctr"/>
          <a:lstStyle/>
          <a:p>
            <a:pPr algn="ctr" defTabSz="912587"/>
            <a:r>
              <a:rPr lang="en-US" altLang="zh-CN" sz="3200" dirty="0">
                <a:solidFill>
                  <a:srgbClr val="F2F2F2"/>
                </a:solidFill>
              </a:rPr>
              <a:t>Sharing business opportunities </a:t>
            </a:r>
            <a:endParaRPr lang="en-US" sz="3200" dirty="0">
              <a:ln>
                <a:solidFill>
                  <a:prstClr val="white"/>
                </a:solidFill>
              </a:ln>
              <a:solidFill>
                <a:prstClr val="white"/>
              </a:solidFill>
              <a:ea typeface="Arial"/>
              <a:cs typeface="Arial" pitchFamily="34" charset="0"/>
              <a:sym typeface="Arial"/>
              <a:rtl val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7601" y="4275035"/>
            <a:ext cx="4852495" cy="210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719" rIns="91284" bIns="45719" rtlCol="0" anchor="ctr"/>
          <a:lstStyle/>
          <a:p>
            <a:pPr algn="ctr" defTabSz="912587"/>
            <a:r>
              <a:rPr lang="en-US" altLang="zh-CN" sz="3200" dirty="0">
                <a:solidFill>
                  <a:srgbClr val="F2F2F2"/>
                </a:solidFill>
              </a:rPr>
              <a:t>Sharing shopping annuity</a:t>
            </a:r>
            <a:r>
              <a:rPr lang="zh-CN" altLang="en-US" sz="3200" dirty="0">
                <a:solidFill>
                  <a:srgbClr val="F2F2F2"/>
                </a:solidFill>
              </a:rPr>
              <a:t> </a:t>
            </a:r>
            <a:endParaRPr lang="en-US" sz="3200" dirty="0">
              <a:ln>
                <a:solidFill>
                  <a:prstClr val="white"/>
                </a:solidFill>
              </a:ln>
              <a:solidFill>
                <a:prstClr val="white"/>
              </a:solidFill>
              <a:ea typeface="Arial"/>
              <a:cs typeface="Arial" pitchFamily="34" charset="0"/>
              <a:sym typeface="Arial"/>
              <a:rtl val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4712" y="4275035"/>
            <a:ext cx="4534889" cy="19987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719" rIns="91284" bIns="45719" rtlCol="0" anchor="ctr"/>
          <a:lstStyle/>
          <a:p>
            <a:pPr algn="ctr" defTabSz="912587"/>
            <a:r>
              <a:rPr lang="en-US" altLang="zh-CN" sz="3200" dirty="0">
                <a:solidFill>
                  <a:srgbClr val="F2F2F2"/>
                </a:solidFill>
              </a:rPr>
              <a:t>Buying and selling tickets</a:t>
            </a:r>
            <a:r>
              <a:rPr lang="zh-CN" altLang="en-US" sz="3200" dirty="0">
                <a:solidFill>
                  <a:srgbClr val="F2F2F2"/>
                </a:solidFill>
              </a:rPr>
              <a:t> </a:t>
            </a:r>
            <a:endParaRPr lang="en-US" altLang="zh-CN" sz="3200" dirty="0">
              <a:solidFill>
                <a:srgbClr val="F2F2F2"/>
              </a:solidFill>
            </a:endParaRPr>
          </a:p>
          <a:p>
            <a:pPr algn="ctr" defTabSz="912587"/>
            <a:r>
              <a:rPr lang="zh-CN" altLang="en-US" sz="3200" dirty="0">
                <a:solidFill>
                  <a:srgbClr val="F2F2F2"/>
                </a:solidFill>
              </a:rPr>
              <a:t>（</a:t>
            </a:r>
            <a:r>
              <a:rPr lang="en-US" altLang="zh-CN" sz="3200" dirty="0">
                <a:solidFill>
                  <a:srgbClr val="F2F2F2"/>
                </a:solidFill>
              </a:rPr>
              <a:t>sharing education</a:t>
            </a:r>
            <a:r>
              <a:rPr lang="zh-CN" altLang="en-US" sz="3200" dirty="0">
                <a:solidFill>
                  <a:srgbClr val="F2F2F2"/>
                </a:solidFill>
              </a:rPr>
              <a:t>）</a:t>
            </a:r>
            <a:endParaRPr lang="en-US" sz="3200" dirty="0">
              <a:ln>
                <a:solidFill>
                  <a:prstClr val="white"/>
                </a:solidFill>
              </a:ln>
              <a:solidFill>
                <a:prstClr val="white"/>
              </a:solidFill>
              <a:ea typeface="Arial"/>
              <a:cs typeface="Arial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5349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451" y="941644"/>
            <a:ext cx="10972800" cy="460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8358"/>
            <a:r>
              <a:rPr lang="en-US" altLang="zh-TW" sz="5867" dirty="0">
                <a:solidFill>
                  <a:srgbClr val="FFFFFF"/>
                </a:solidFill>
              </a:rPr>
              <a:t>Shopping Annuity is the accelerator to the MPCP! </a:t>
            </a:r>
          </a:p>
          <a:p>
            <a:pPr defTabSz="1158358"/>
            <a:endParaRPr lang="en-US" sz="5867" dirty="0">
              <a:solidFill>
                <a:srgbClr val="FFFFFF"/>
              </a:solidFill>
            </a:endParaRPr>
          </a:p>
          <a:p>
            <a:pPr defTabSz="1158358"/>
            <a:r>
              <a:rPr lang="en-US" altLang="zh-CN" sz="5867" dirty="0">
                <a:solidFill>
                  <a:srgbClr val="FFFFFF"/>
                </a:solidFill>
              </a:rPr>
              <a:t>Through helping people </a:t>
            </a:r>
            <a:r>
              <a:rPr lang="zh-CN" altLang="en-US" sz="5867" dirty="0">
                <a:solidFill>
                  <a:srgbClr val="FFFFFF"/>
                </a:solidFill>
              </a:rPr>
              <a:t> </a:t>
            </a:r>
            <a:r>
              <a:rPr lang="en-US" altLang="zh-CN" sz="5867" dirty="0">
                <a:solidFill>
                  <a:srgbClr val="FFFF00"/>
                </a:solidFill>
              </a:rPr>
              <a:t>SAVE $$$</a:t>
            </a:r>
            <a:r>
              <a:rPr lang="en-US" altLang="zh-CN" sz="5867" dirty="0">
                <a:solidFill>
                  <a:srgbClr val="FFFFFF"/>
                </a:solidFill>
              </a:rPr>
              <a:t>, we can </a:t>
            </a:r>
            <a:r>
              <a:rPr lang="en-US" altLang="zh-CN" sz="5867" dirty="0">
                <a:solidFill>
                  <a:srgbClr val="FFFF00"/>
                </a:solidFill>
              </a:rPr>
              <a:t>MAKE $$$</a:t>
            </a:r>
            <a:r>
              <a:rPr lang="en-US" altLang="zh-CN" sz="5867" dirty="0">
                <a:solidFill>
                  <a:srgbClr val="FFFFFF"/>
                </a:solidFill>
              </a:rPr>
              <a:t>.</a:t>
            </a:r>
            <a:endParaRPr lang="en-US" sz="5867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6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2493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9708"/>
            <a:r>
              <a:rPr lang="en-US" altLang="zh-CN" sz="4800" dirty="0">
                <a:solidFill>
                  <a:srgbClr val="FFFFFF"/>
                </a:solidFill>
              </a:rPr>
              <a:t>Shopping annuity is the “What is It ? ” of the  </a:t>
            </a:r>
          </a:p>
          <a:p>
            <a:pPr algn="ctr" defTabSz="909708"/>
            <a:r>
              <a:rPr lang="en-US" altLang="zh-CN" sz="4800" dirty="0">
                <a:solidFill>
                  <a:srgbClr val="FFFFFF"/>
                </a:solidFill>
              </a:rPr>
              <a:t>business opportunity </a:t>
            </a:r>
            <a:r>
              <a:rPr lang="zh-CN" altLang="en-US" sz="4800" dirty="0">
                <a:solidFill>
                  <a:srgbClr val="FFFFFF"/>
                </a:solidFill>
              </a:rPr>
              <a:t/>
            </a:r>
            <a:br>
              <a:rPr lang="zh-CN" altLang="en-US" sz="4800" dirty="0">
                <a:solidFill>
                  <a:srgbClr val="FFFFFF"/>
                </a:solidFill>
              </a:rPr>
            </a:br>
            <a:r>
              <a:rPr lang="en-US" altLang="zh-CN" sz="4800" dirty="0">
                <a:solidFill>
                  <a:srgbClr val="FFFFFF"/>
                </a:solidFill>
              </a:rPr>
              <a:t>Transfer monthly spending of </a:t>
            </a:r>
            <a:r>
              <a:rPr lang="zh-CN" altLang="en-US" sz="4800" dirty="0">
                <a:solidFill>
                  <a:srgbClr val="FFFFFF"/>
                </a:solidFill>
              </a:rPr>
              <a:t>  </a:t>
            </a:r>
            <a:r>
              <a:rPr lang="en-US" altLang="zh-CN" sz="4800" dirty="0">
                <a:solidFill>
                  <a:srgbClr val="FFFFFF"/>
                </a:solidFill>
              </a:rPr>
              <a:t>S$ 1250,</a:t>
            </a:r>
          </a:p>
          <a:p>
            <a:pPr algn="ctr" defTabSz="909708"/>
            <a:r>
              <a:rPr lang="en-US" altLang="zh-TW" sz="4800" dirty="0">
                <a:solidFill>
                  <a:srgbClr val="FFFFFF"/>
                </a:solidFill>
              </a:rPr>
              <a:t>and earn  residual income of </a:t>
            </a:r>
            <a:r>
              <a:rPr lang="en-US" altLang="zh-CN" sz="4800" dirty="0">
                <a:solidFill>
                  <a:srgbClr val="FFFFFF"/>
                </a:solidFill>
              </a:rPr>
              <a:t>S$ 12,500 per month</a:t>
            </a:r>
            <a:r>
              <a:rPr lang="zh-CN" altLang="en-US" sz="4800" dirty="0">
                <a:solidFill>
                  <a:srgbClr val="FFFFFF"/>
                </a:solidFill>
              </a:rPr>
              <a:t> </a:t>
            </a:r>
            <a:endParaRPr lang="en-US" altLang="zh-CN" sz="4800" dirty="0">
              <a:solidFill>
                <a:srgbClr val="FFFFFF"/>
              </a:solidFill>
            </a:endParaRPr>
          </a:p>
          <a:p>
            <a:pPr algn="ctr" defTabSz="909708"/>
            <a:endParaRPr lang="en-US" altLang="zh-CN" sz="4800" dirty="0">
              <a:solidFill>
                <a:srgbClr val="FFFFFF"/>
              </a:solidFill>
            </a:endParaRPr>
          </a:p>
          <a:p>
            <a:pPr algn="ctr" defTabSz="909708"/>
            <a:r>
              <a:rPr lang="en-US" altLang="zh-CN" sz="4800" dirty="0">
                <a:solidFill>
                  <a:srgbClr val="FFFFFF"/>
                </a:solidFill>
              </a:rPr>
              <a:t>- </a:t>
            </a:r>
            <a:r>
              <a:rPr lang="en-US" altLang="zh-CN" sz="4800" dirty="0">
                <a:solidFill>
                  <a:srgbClr val="FFFF00"/>
                </a:solidFill>
              </a:rPr>
              <a:t>Stable Organization/ Team Culture</a:t>
            </a:r>
            <a:endParaRPr lang="en-US" sz="5333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latin typeface="Kaiti TC Regular"/>
              <a:cs typeface="Kai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88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855824" y="529224"/>
            <a:ext cx="3828176" cy="3814177"/>
            <a:chOff x="3393833" y="1560174"/>
            <a:chExt cx="3351165" cy="3312056"/>
          </a:xfrm>
        </p:grpSpPr>
        <p:sp>
          <p:nvSpPr>
            <p:cNvPr id="42" name="Oval 41"/>
            <p:cNvSpPr/>
            <p:nvPr/>
          </p:nvSpPr>
          <p:spPr>
            <a:xfrm>
              <a:off x="3393833" y="1560174"/>
              <a:ext cx="3351165" cy="331205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/>
              <a:lightRig rig="sunse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29"/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43" name="Donut 42"/>
            <p:cNvSpPr/>
            <p:nvPr/>
          </p:nvSpPr>
          <p:spPr>
            <a:xfrm>
              <a:off x="3393833" y="1560174"/>
              <a:ext cx="3351165" cy="3312056"/>
            </a:xfrm>
            <a:prstGeom prst="donut">
              <a:avLst>
                <a:gd name="adj" fmla="val 17822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/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913129"/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Lucida Grande"/>
                </a:rPr>
                <a:t>                             Companies How</a:t>
              </a:r>
            </a:p>
            <a:p>
              <a:pPr algn="ctr" defTabSz="913129"/>
              <a:endParaRPr lang="en-US" sz="933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Grande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525283" y="2670924"/>
              <a:ext cx="1088265" cy="109055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29"/>
              <a:endParaRPr lang="en-US" sz="1067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15201" y="1092200"/>
            <a:ext cx="3860800" cy="3661896"/>
            <a:chOff x="3393833" y="1560174"/>
            <a:chExt cx="3351165" cy="3312056"/>
          </a:xfrm>
          <a:effectLst>
            <a:outerShdw blurRad="342900" dist="38100" dir="18900000" sx="102000" sy="102000" algn="bl" rotWithShape="0">
              <a:prstClr val="black">
                <a:alpha val="40000"/>
              </a:prstClr>
            </a:outerShdw>
          </a:effectLst>
        </p:grpSpPr>
        <p:sp>
          <p:nvSpPr>
            <p:cNvPr id="2" name="Oval 1"/>
            <p:cNvSpPr/>
            <p:nvPr/>
          </p:nvSpPr>
          <p:spPr>
            <a:xfrm>
              <a:off x="3936242" y="2146531"/>
              <a:ext cx="2253733" cy="214701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913129"/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Lucida Grande"/>
                </a:rPr>
                <a:t>                 Your What</a:t>
              </a:r>
            </a:p>
          </p:txBody>
        </p:sp>
        <p:sp>
          <p:nvSpPr>
            <p:cNvPr id="39" name="Donut 38"/>
            <p:cNvSpPr/>
            <p:nvPr/>
          </p:nvSpPr>
          <p:spPr>
            <a:xfrm>
              <a:off x="3393833" y="1560174"/>
              <a:ext cx="3351165" cy="3312056"/>
            </a:xfrm>
            <a:prstGeom prst="donut">
              <a:avLst>
                <a:gd name="adj" fmla="val 17822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913129"/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Lucida Grande"/>
                </a:rPr>
                <a:t>                      Your How</a:t>
              </a:r>
            </a:p>
            <a:p>
              <a:pPr algn="ctr" defTabSz="913129"/>
              <a:endParaRPr lang="en-US" sz="933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Grande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25283" y="2670924"/>
              <a:ext cx="1088265" cy="109055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29"/>
              <a:r>
                <a:rPr lang="en-US" sz="20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Lucida Grande"/>
                </a:rPr>
                <a:t>Your Why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41311" y="595437"/>
            <a:ext cx="7010400" cy="5180366"/>
          </a:xfrm>
          <a:prstGeom prst="rect">
            <a:avLst/>
          </a:prstGeom>
        </p:spPr>
        <p:txBody>
          <a:bodyPr wrap="square" lIns="91328" tIns="45707" rIns="91328" bIns="45707">
            <a:spAutoFit/>
          </a:bodyPr>
          <a:lstStyle/>
          <a:p>
            <a:pPr defTabSz="913129"/>
            <a:r>
              <a:rPr lang="en-US" altLang="zh-CN" sz="5333" dirty="0">
                <a:solidFill>
                  <a:srgbClr val="FFFFFF"/>
                </a:solidFill>
              </a:rPr>
              <a:t>You have to know JR’s vision: </a:t>
            </a:r>
            <a:r>
              <a:rPr lang="zh-CN" altLang="en-US" sz="5333" dirty="0">
                <a:solidFill>
                  <a:srgbClr val="FFFFFF"/>
                </a:solidFill>
              </a:rPr>
              <a:t/>
            </a:r>
            <a:br>
              <a:rPr lang="zh-CN" altLang="en-US" sz="5333" dirty="0">
                <a:solidFill>
                  <a:srgbClr val="FFFFFF"/>
                </a:solidFill>
              </a:rPr>
            </a:br>
            <a:r>
              <a:rPr lang="zh-CN" altLang="en-US" sz="3733" dirty="0">
                <a:solidFill>
                  <a:srgbClr val="FFFFFF"/>
                </a:solidFill>
              </a:rPr>
              <a:t/>
            </a:r>
            <a:br>
              <a:rPr lang="zh-CN" altLang="en-US" sz="3733" dirty="0">
                <a:solidFill>
                  <a:srgbClr val="FFFFFF"/>
                </a:solidFill>
              </a:rPr>
            </a:br>
            <a:r>
              <a:rPr lang="en-US" altLang="zh-CN" sz="3733" dirty="0">
                <a:solidFill>
                  <a:srgbClr val="FFFF00"/>
                </a:solidFill>
              </a:rPr>
              <a:t>Attend the 2017 Annual Conference in Singapore!  </a:t>
            </a:r>
            <a:r>
              <a:rPr lang="zh-CN" altLang="en-US" sz="3733" dirty="0">
                <a:solidFill>
                  <a:srgbClr val="FFFF00"/>
                </a:solidFill>
              </a:rPr>
              <a:t/>
            </a:r>
            <a:br>
              <a:rPr lang="zh-CN" altLang="en-US" sz="3733" dirty="0">
                <a:solidFill>
                  <a:srgbClr val="FFFF00"/>
                </a:solidFill>
              </a:rPr>
            </a:br>
            <a:r>
              <a:rPr lang="zh-CN" altLang="en-US" sz="3733" dirty="0">
                <a:solidFill>
                  <a:srgbClr val="FFFFFF"/>
                </a:solidFill>
              </a:rPr>
              <a:t/>
            </a:r>
            <a:br>
              <a:rPr lang="zh-CN" altLang="en-US" sz="3733" dirty="0">
                <a:solidFill>
                  <a:srgbClr val="FFFFFF"/>
                </a:solidFill>
              </a:rPr>
            </a:br>
            <a:r>
              <a:rPr lang="en-US" altLang="zh-CN" sz="3733" dirty="0">
                <a:solidFill>
                  <a:srgbClr val="FFFFFF"/>
                </a:solidFill>
              </a:rPr>
              <a:t>Attend the World Conference in the US dated Feb 9 to 11, 2017.</a:t>
            </a:r>
            <a:endParaRPr lang="en-US" sz="32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70909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0"/>
            <a:ext cx="4876800" cy="9144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Attend the conferences in the US</a:t>
            </a:r>
            <a:endParaRPr lang="en-US" dirty="0"/>
          </a:p>
        </p:txBody>
      </p:sp>
      <p:pic>
        <p:nvPicPr>
          <p:cNvPr id="3" name="Picture 2" descr="201608-Team-at-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" y="1397000"/>
            <a:ext cx="10303099" cy="6858000"/>
          </a:xfrm>
          <a:prstGeom prst="rect">
            <a:avLst/>
          </a:prstGeom>
        </p:spPr>
      </p:pic>
      <p:pic>
        <p:nvPicPr>
          <p:cNvPr id="4" name="Picture 3" descr="201608-Team-Ni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28" y="0"/>
            <a:ext cx="9135872" cy="6096000"/>
          </a:xfrm>
          <a:prstGeom prst="rect">
            <a:avLst/>
          </a:prstGeom>
        </p:spPr>
      </p:pic>
      <p:pic>
        <p:nvPicPr>
          <p:cNvPr id="5" name="Picture 4" descr="201608-Team-at-GS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64" y="1549400"/>
            <a:ext cx="10300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ebintravel.com/wp-content/uploads/2015/05/iStock_000036210854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21167"/>
            <a:ext cx="12158133" cy="681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16801" y="3632200"/>
            <a:ext cx="5497343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8358">
              <a:defRPr/>
            </a:pPr>
            <a:r>
              <a:rPr lang="en-US" altLang="zh-CN" sz="5867" b="1" cap="all" spc="-400" dirty="0">
                <a:solidFill>
                  <a:srgbClr val="222A35"/>
                </a:solidFill>
                <a:latin typeface="Raleway" panose="020B0503030101060003" pitchFamily="34" charset="0"/>
              </a:rPr>
              <a:t>Unlimited business opportunities</a:t>
            </a:r>
            <a:r>
              <a:rPr lang="zh-CN" altLang="en-US" sz="5867" b="1" cap="all" spc="-400" dirty="0">
                <a:solidFill>
                  <a:srgbClr val="222A35"/>
                </a:solidFill>
                <a:latin typeface="Raleway" panose="020B0503030101060003" pitchFamily="34" charset="0"/>
              </a:rPr>
              <a:t>  </a:t>
            </a:r>
            <a:endParaRPr lang="en-US" sz="5867" b="1" cap="all" spc="-400" dirty="0">
              <a:solidFill>
                <a:srgbClr val="222A35"/>
              </a:solidFill>
              <a:latin typeface="Raleway" panose="020B0503030101060003" pitchFamily="34" charset="0"/>
            </a:endParaRPr>
          </a:p>
        </p:txBody>
      </p:sp>
      <p:pic>
        <p:nvPicPr>
          <p:cNvPr id="2" name="Picture 1" descr="JR-Teach&amp;L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" y="0"/>
            <a:ext cx="748145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5411" y="482600"/>
            <a:ext cx="39901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58358"/>
            <a:r>
              <a:rPr lang="en-US" altLang="zh-CN" sz="72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Sky </a:t>
            </a:r>
          </a:p>
          <a:p>
            <a:pPr defTabSz="1158358"/>
            <a:r>
              <a:rPr lang="en-US" altLang="zh-CN" sz="72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Limit</a:t>
            </a:r>
            <a:r>
              <a:rPr lang="en-US" altLang="zh-CN" sz="3733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en-SG" sz="3733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37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1016000" y="1600200"/>
            <a:ext cx="508000" cy="381000"/>
          </a:xfrm>
          <a:prstGeom prst="star5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158358">
              <a:defRPr/>
            </a:pPr>
            <a:endParaRPr lang="zh-TW" altLang="en-US" sz="24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7890" name="Picture 3" descr="天底下沒有一個老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9092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2" y="152402"/>
            <a:ext cx="34184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158358"/>
            <a:r>
              <a:rPr lang="en-US" altLang="zh-CN" sz="6400" u="none" dirty="0">
                <a:solidFill>
                  <a:srgbClr val="FFFFFF"/>
                </a:solidFill>
              </a:rPr>
              <a:t>Luck </a:t>
            </a:r>
            <a:r>
              <a:rPr lang="en-US" altLang="zh-TW" sz="6400" u="none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1:</a:t>
            </a:r>
            <a:endParaRPr lang="zh-TW" altLang="en-US" sz="6400" dirty="0">
              <a:solidFill>
                <a:srgbClr val="FFFFFF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827283" y="197071"/>
            <a:ext cx="891116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158358"/>
            <a:r>
              <a:rPr lang="en-US" altLang="zh-CN" sz="4800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 A fair, feasible and workable system</a:t>
            </a:r>
            <a:r>
              <a:rPr lang="zh-CN" altLang="en-US" sz="4800" dirty="0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</a:p>
          <a:p>
            <a:pPr defTabSz="1158358"/>
            <a:endParaRPr lang="zh-TW" altLang="en-US" sz="4800" dirty="0">
              <a:solidFill>
                <a:srgbClr val="FFFF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0" y="2133602"/>
            <a:ext cx="345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158358"/>
            <a:r>
              <a:rPr lang="en-US" altLang="zh-CN" sz="6400" u="none" dirty="0">
                <a:solidFill>
                  <a:srgbClr val="FFFFFF"/>
                </a:solidFill>
              </a:rPr>
              <a:t>Luck </a:t>
            </a:r>
            <a:r>
              <a:rPr lang="en-US" altLang="zh-TW" sz="6400" u="none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2:</a:t>
            </a:r>
            <a:r>
              <a:rPr lang="en-US" altLang="zh-TW" sz="6400" u="none" dirty="0">
                <a:solidFill>
                  <a:srgbClr val="FFFFFF"/>
                </a:solidFill>
                <a:latin typeface="標楷體" charset="0"/>
                <a:ea typeface="標楷體" charset="0"/>
                <a:cs typeface="標楷體" charset="0"/>
              </a:rPr>
              <a:t> </a:t>
            </a:r>
            <a:endParaRPr lang="zh-TW" altLang="en-US" sz="6400" u="none" dirty="0">
              <a:solidFill>
                <a:srgbClr val="FFFFFF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946400" y="2186155"/>
            <a:ext cx="934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158358"/>
            <a:r>
              <a:rPr lang="en-US" altLang="zh-CN" sz="4800" dirty="0">
                <a:solidFill>
                  <a:srgbClr val="FFFFFF"/>
                </a:solidFill>
              </a:rPr>
              <a:t> Wealth generating movement</a:t>
            </a:r>
            <a:r>
              <a:rPr lang="zh-CN" altLang="en-US" sz="4800" dirty="0">
                <a:solidFill>
                  <a:srgbClr val="FFFFFF"/>
                </a:solidFill>
              </a:rPr>
              <a:t>  </a:t>
            </a:r>
            <a:r>
              <a:rPr lang="en-US" altLang="zh-CN" sz="4800" dirty="0">
                <a:solidFill>
                  <a:srgbClr val="FFFFFF"/>
                </a:solidFill>
              </a:rPr>
              <a:t>-&gt; the average person can make </a:t>
            </a:r>
            <a:r>
              <a:rPr lang="zh-CN" altLang="en-US" sz="4800" dirty="0">
                <a:solidFill>
                  <a:srgbClr val="FFFFFF"/>
                </a:solidFill>
              </a:rPr>
              <a:t/>
            </a:r>
            <a:br>
              <a:rPr lang="zh-CN" altLang="en-US" sz="4800" dirty="0">
                <a:solidFill>
                  <a:srgbClr val="FFFFFF"/>
                </a:solidFill>
              </a:rPr>
            </a:br>
            <a:r>
              <a:rPr lang="en-US" altLang="zh-CN" sz="4800" dirty="0">
                <a:solidFill>
                  <a:srgbClr val="FFFFFF"/>
                </a:solidFill>
              </a:rPr>
              <a:t>technology money + consumption money</a:t>
            </a:r>
            <a:endParaRPr lang="zh-TW" altLang="en-US" sz="6400" dirty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-22920" y="5044843"/>
            <a:ext cx="345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158358"/>
            <a:r>
              <a:rPr lang="en-US" altLang="zh-CN" sz="6400" u="none" dirty="0">
                <a:solidFill>
                  <a:srgbClr val="FFFFFF"/>
                </a:solidFill>
              </a:rPr>
              <a:t>Luck </a:t>
            </a:r>
            <a:r>
              <a:rPr lang="en-US" altLang="zh-TW" sz="6400" u="none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3: </a:t>
            </a:r>
            <a:endParaRPr lang="zh-TW" altLang="en-US" sz="6400" u="none" dirty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74432" y="5229509"/>
            <a:ext cx="93175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158358"/>
            <a:r>
              <a:rPr lang="en-US" altLang="zh-CN" sz="4800" dirty="0">
                <a:solidFill>
                  <a:srgbClr val="FFFF00"/>
                </a:solidFill>
              </a:rPr>
              <a:t>Passive income</a:t>
            </a:r>
            <a:r>
              <a:rPr lang="zh-CN" altLang="en-US" sz="4800" dirty="0">
                <a:solidFill>
                  <a:srgbClr val="FFFF00"/>
                </a:solidFill>
              </a:rPr>
              <a:t> </a:t>
            </a:r>
            <a:r>
              <a:rPr lang="en-US" altLang="zh-CN" sz="4800" dirty="0">
                <a:solidFill>
                  <a:srgbClr val="FFFF00"/>
                </a:solidFill>
              </a:rPr>
              <a:t>-&gt; FREEDOM lifestyle </a:t>
            </a:r>
            <a:endParaRPr lang="zh-TW" altLang="en-US" sz="6400" dirty="0">
              <a:solidFill>
                <a:srgbClr val="FFFF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30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3" descr="201405_Vietnam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" y="0"/>
            <a:ext cx="5722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 descr="20150510_NZ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332" y="-22459"/>
            <a:ext cx="6014668" cy="690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01511_Korea-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679"/>
            <a:ext cx="5521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7_Cancu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" name="Picture 4" descr="201407_Vancou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" y="25400"/>
            <a:ext cx="6096000" cy="6858000"/>
          </a:xfrm>
          <a:prstGeom prst="rect">
            <a:avLst/>
          </a:prstGeom>
        </p:spPr>
      </p:pic>
      <p:pic>
        <p:nvPicPr>
          <p:cNvPr id="7" name="Picture 6" descr="LiveOa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17" y="0"/>
            <a:ext cx="5143500" cy="6858000"/>
          </a:xfrm>
          <a:prstGeom prst="rect">
            <a:avLst/>
          </a:prstGeom>
        </p:spPr>
      </p:pic>
      <p:pic>
        <p:nvPicPr>
          <p:cNvPr id="8" name="Picture 7" descr="2015-LagunaBea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04" y="328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 bwMode="auto">
          <a:xfrm>
            <a:off x="406400" y="111125"/>
            <a:ext cx="11785600" cy="48418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32" tIns="81265" rIns="162532" bIns="81265"/>
          <a:lstStyle>
            <a:lvl1pPr marL="547688" indent="-455613" defTabSz="1217613" eaLnBrk="0" hangingPunct="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1217613" eaLnBrk="0" hangingPunct="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1217613" eaLnBrk="0" hangingPunct="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1217613" eaLnBrk="0" hangingPunct="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1217613" eaLnBrk="0" hangingPunct="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FF66"/>
              </a:buClr>
            </a:pPr>
            <a:endParaRPr lang="en-US" altLang="zh-CN" sz="4800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FF66"/>
              </a:buClr>
            </a:pPr>
            <a:r>
              <a:rPr lang="en-US" altLang="zh-CN" sz="4800" dirty="0">
                <a:solidFill>
                  <a:srgbClr val="FFFFFF"/>
                </a:solidFill>
              </a:rPr>
              <a:t>There’s no free lunch: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FF66"/>
              </a:buClr>
            </a:pPr>
            <a:endParaRPr kumimoji="0" lang="en-US" altLang="zh-TW" sz="4800" b="1" dirty="0">
              <a:solidFill>
                <a:srgbClr val="FFFFFF"/>
              </a:solidFill>
              <a:latin typeface="微軟正黑體" charset="0"/>
              <a:cs typeface="微軟正黑體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FF66"/>
              </a:buClr>
            </a:pPr>
            <a:r>
              <a:rPr kumimoji="0" lang="en-US" altLang="zh-TW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	</a:t>
            </a:r>
            <a:r>
              <a:rPr kumimoji="0" lang="zh-TW" altLang="en-US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◆</a:t>
            </a:r>
            <a:r>
              <a:rPr kumimoji="0" lang="en-US" altLang="zh-TW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 2002 - Shop.com USA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FFFF66"/>
              </a:buClr>
            </a:pPr>
            <a:r>
              <a:rPr kumimoji="0" lang="en-US" altLang="zh-TW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	</a:t>
            </a:r>
            <a:r>
              <a:rPr kumimoji="0" lang="zh-TW" altLang="en-US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◆ </a:t>
            </a:r>
            <a:r>
              <a:rPr kumimoji="0" lang="en-US" altLang="zh-TW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2005 –</a:t>
            </a:r>
            <a:r>
              <a:rPr lang="en-US" altLang="zh-CN" sz="3733" dirty="0">
                <a:solidFill>
                  <a:srgbClr val="FFFFFF"/>
                </a:solidFill>
              </a:rPr>
              <a:t>TW </a:t>
            </a:r>
            <a:r>
              <a:rPr kumimoji="0" lang="en-US" altLang="zh-TW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(31</a:t>
            </a:r>
            <a:r>
              <a:rPr kumimoji="0" lang="zh-TW" altLang="en-US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 </a:t>
            </a:r>
            <a:r>
              <a:rPr kumimoji="0" lang="en-US" altLang="zh-TW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times</a:t>
            </a:r>
            <a:r>
              <a:rPr kumimoji="0" lang="zh-TW" altLang="en-US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）</a:t>
            </a:r>
            <a:endParaRPr kumimoji="0" lang="en-US" altLang="zh-TW" sz="3733" b="1" dirty="0">
              <a:solidFill>
                <a:srgbClr val="FFFFFF"/>
              </a:solidFill>
              <a:latin typeface="微軟正黑體" charset="0"/>
              <a:cs typeface="微軟正黑體" charset="0"/>
            </a:endParaRP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FFFF66"/>
              </a:buClr>
            </a:pPr>
            <a:r>
              <a:rPr kumimoji="0" lang="en-US" altLang="zh-TW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	</a:t>
            </a:r>
            <a:r>
              <a:rPr kumimoji="0" lang="zh-TW" altLang="en-US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◆ </a:t>
            </a:r>
            <a:r>
              <a:rPr kumimoji="0" lang="en-US" altLang="zh-TW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2007 – HK  (46 times</a:t>
            </a:r>
            <a:r>
              <a:rPr kumimoji="0" lang="zh-TW" altLang="en-US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）</a:t>
            </a:r>
            <a:endParaRPr kumimoji="0" lang="en-US" altLang="zh-TW" sz="3733" b="1" dirty="0">
              <a:solidFill>
                <a:srgbClr val="FFFFFF"/>
              </a:solidFill>
              <a:latin typeface="微軟正黑體" charset="0"/>
              <a:cs typeface="微軟正黑體" charset="0"/>
            </a:endParaRP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FFFF66"/>
              </a:buClr>
            </a:pPr>
            <a:r>
              <a:rPr kumimoji="0" lang="en-US" altLang="zh-TW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	</a:t>
            </a:r>
            <a:r>
              <a:rPr kumimoji="0" lang="zh-TW" altLang="en-US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◆ </a:t>
            </a:r>
            <a:r>
              <a:rPr kumimoji="0" lang="en-US" altLang="zh-TW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2014 – SG (15 times</a:t>
            </a:r>
            <a:r>
              <a:rPr kumimoji="0" lang="zh-TW" altLang="en-US" sz="3733" b="1" dirty="0">
                <a:solidFill>
                  <a:srgbClr val="FFFFFF"/>
                </a:solidFill>
                <a:latin typeface="微軟正黑體" charset="0"/>
                <a:cs typeface="微軟正黑體" charset="0"/>
              </a:rPr>
              <a:t>）</a:t>
            </a:r>
            <a:endParaRPr kumimoji="0" lang="en-US" altLang="zh-TW" sz="3733" b="1" dirty="0">
              <a:solidFill>
                <a:srgbClr val="FFFFFF"/>
              </a:solidFill>
              <a:latin typeface="微軟正黑體" charset="0"/>
              <a:cs typeface="微軟正黑體" charset="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355600" y="5461000"/>
            <a:ext cx="11887200" cy="2209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32" tIns="81265" rIns="162532" bIns="81265"/>
          <a:lstStyle>
            <a:lvl1pPr marL="547688" indent="-455613" defTabSz="1217613" eaLnBrk="0" hangingPunct="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1217613" eaLnBrk="0" hangingPunct="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1217613" eaLnBrk="0" hangingPunct="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1217613" eaLnBrk="0" hangingPunct="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1217613" eaLnBrk="0" hangingPunct="0"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FFFF66"/>
              </a:buClr>
            </a:pPr>
            <a:r>
              <a:rPr lang="en-US" altLang="zh-CN" sz="4000" dirty="0">
                <a:solidFill>
                  <a:srgbClr val="FFFFFF"/>
                </a:solidFill>
              </a:rPr>
              <a:t>Investment -  Earn S$18,750 per month </a:t>
            </a:r>
            <a:r>
              <a:rPr lang="zh-CN" altLang="en-US" sz="4000" dirty="0">
                <a:solidFill>
                  <a:srgbClr val="FFFF00"/>
                </a:solidFill>
              </a:rPr>
              <a:t> </a:t>
            </a:r>
            <a:r>
              <a:rPr lang="en-US" altLang="zh-CN" sz="4000" dirty="0">
                <a:solidFill>
                  <a:srgbClr val="FFFF00"/>
                </a:solidFill>
              </a:rPr>
              <a:t>passive income</a:t>
            </a:r>
            <a:endParaRPr kumimoji="0" lang="en-US" altLang="zh-TW" sz="4000" b="1" dirty="0">
              <a:solidFill>
                <a:srgbClr val="FFFF00"/>
              </a:solidFill>
              <a:latin typeface="微軟正黑體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80989" y="1498600"/>
            <a:ext cx="4670427" cy="4628405"/>
            <a:chOff x="3393833" y="1560174"/>
            <a:chExt cx="3351165" cy="3312056"/>
          </a:xfrm>
        </p:grpSpPr>
        <p:sp>
          <p:nvSpPr>
            <p:cNvPr id="42" name="Oval 41"/>
            <p:cNvSpPr/>
            <p:nvPr/>
          </p:nvSpPr>
          <p:spPr>
            <a:xfrm>
              <a:off x="3393833" y="1560174"/>
              <a:ext cx="3351165" cy="331205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/>
              <a:lightRig rig="sunse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29"/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43" name="Donut 42"/>
            <p:cNvSpPr/>
            <p:nvPr/>
          </p:nvSpPr>
          <p:spPr>
            <a:xfrm>
              <a:off x="3393833" y="1560174"/>
              <a:ext cx="3351165" cy="3312056"/>
            </a:xfrm>
            <a:prstGeom prst="donut">
              <a:avLst>
                <a:gd name="adj" fmla="val 17822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/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913129"/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Lucida Grande"/>
                </a:rPr>
                <a:t>                             Companies How</a:t>
              </a:r>
            </a:p>
            <a:p>
              <a:pPr algn="ctr" defTabSz="913129"/>
              <a:endParaRPr lang="en-US" sz="933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Grande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525283" y="2670924"/>
              <a:ext cx="1088265" cy="109055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29"/>
              <a:endParaRPr lang="en-US" sz="1067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74589" y="1905000"/>
            <a:ext cx="4670427" cy="4628405"/>
            <a:chOff x="3393833" y="1560174"/>
            <a:chExt cx="3351165" cy="3312056"/>
          </a:xfrm>
          <a:effectLst>
            <a:outerShdw blurRad="342900" dist="38100" dir="18900000" sx="102000" sy="102000" algn="bl" rotWithShape="0">
              <a:prstClr val="black">
                <a:alpha val="40000"/>
              </a:prstClr>
            </a:outerShdw>
          </a:effectLst>
        </p:grpSpPr>
        <p:sp>
          <p:nvSpPr>
            <p:cNvPr id="2" name="Oval 1"/>
            <p:cNvSpPr/>
            <p:nvPr/>
          </p:nvSpPr>
          <p:spPr>
            <a:xfrm>
              <a:off x="3936242" y="2146531"/>
              <a:ext cx="2253733" cy="214701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913129"/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Lucida Grande"/>
                </a:rPr>
                <a:t>                 Your What</a:t>
              </a:r>
            </a:p>
          </p:txBody>
        </p:sp>
        <p:sp>
          <p:nvSpPr>
            <p:cNvPr id="39" name="Donut 38"/>
            <p:cNvSpPr/>
            <p:nvPr/>
          </p:nvSpPr>
          <p:spPr>
            <a:xfrm>
              <a:off x="3393833" y="1560174"/>
              <a:ext cx="3351165" cy="3312056"/>
            </a:xfrm>
            <a:prstGeom prst="donut">
              <a:avLst>
                <a:gd name="adj" fmla="val 17822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913129"/>
              <a:r>
                <a:rPr lang="en-US" sz="28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Lucida Grande"/>
                </a:rPr>
                <a:t>                      Your How</a:t>
              </a:r>
            </a:p>
            <a:p>
              <a:pPr algn="ctr" defTabSz="913129"/>
              <a:endParaRPr lang="en-US" sz="933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Grande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25283" y="2670924"/>
              <a:ext cx="1088265" cy="109055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29"/>
              <a:r>
                <a:rPr lang="en-US" sz="200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Lucida Grande"/>
                </a:rPr>
                <a:t>Your Why</a:t>
              </a:r>
            </a:p>
          </p:txBody>
        </p:sp>
      </p:grpSp>
      <p:sp>
        <p:nvSpPr>
          <p:cNvPr id="11" name="Shape 67"/>
          <p:cNvSpPr txBox="1">
            <a:spLocks/>
          </p:cNvSpPr>
          <p:nvPr/>
        </p:nvSpPr>
        <p:spPr>
          <a:xfrm>
            <a:off x="-236457" y="2695241"/>
            <a:ext cx="7468109" cy="6327081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rgbClr val="FFFF00"/>
                </a:solidFill>
              </a:rPr>
              <a:t>Combine your WHY and the  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rgbClr val="FFFF00"/>
                </a:solidFill>
              </a:rPr>
              <a:t>WHY of the company</a:t>
            </a:r>
          </a:p>
          <a:p>
            <a:pPr>
              <a:spcBef>
                <a:spcPts val="0"/>
              </a:spcBef>
            </a:pPr>
            <a:endParaRPr lang="en-US" altLang="zh-TW" sz="48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sz="4800" dirty="0">
                <a:solidFill>
                  <a:srgbClr val="FFFFFF"/>
                </a:solidFill>
              </a:rPr>
              <a:t>Synergy</a:t>
            </a:r>
            <a:r>
              <a:rPr lang="en-US" sz="4800" dirty="0">
                <a:solidFill>
                  <a:srgbClr val="FFFFFF"/>
                </a:solidFill>
              </a:rPr>
              <a:t>!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zh-TW" sz="4800" dirty="0">
              <a:solidFill>
                <a:srgbClr val="FFFF00"/>
              </a:solidFill>
            </a:endParaRPr>
          </a:p>
        </p:txBody>
      </p:sp>
      <p:sp>
        <p:nvSpPr>
          <p:cNvPr id="12" name="Shape 67"/>
          <p:cNvSpPr txBox="1">
            <a:spLocks/>
          </p:cNvSpPr>
          <p:nvPr/>
        </p:nvSpPr>
        <p:spPr>
          <a:xfrm>
            <a:off x="1" y="0"/>
            <a:ext cx="10175352" cy="1426872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rgbClr val="FFFF00"/>
                </a:solidFill>
              </a:rPr>
              <a:t>Knowing your WHY – 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rgbClr val="FFFF00"/>
                </a:solidFill>
              </a:rPr>
              <a:t>MA and you both have   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rgbClr val="FFFF00"/>
                </a:solidFill>
              </a:rPr>
              <a:t>WHY HOW WHAT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0349" y="1092201"/>
            <a:ext cx="5371652" cy="4688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9708"/>
            <a:r>
              <a:rPr lang="en-US" altLang="zh-CN" sz="3733" dirty="0">
                <a:solidFill>
                  <a:srgbClr val="FFFFFF"/>
                </a:solidFill>
              </a:rPr>
              <a:t>Convert Spending into Earning</a:t>
            </a:r>
            <a:r>
              <a:rPr lang="zh-CN" altLang="en-US" sz="3733" dirty="0">
                <a:solidFill>
                  <a:srgbClr val="FFFFFF"/>
                </a:solidFill>
              </a:rPr>
              <a:t/>
            </a:r>
            <a:br>
              <a:rPr lang="zh-CN" altLang="en-US" sz="3733" dirty="0">
                <a:solidFill>
                  <a:srgbClr val="FFFFFF"/>
                </a:solidFill>
              </a:rPr>
            </a:br>
            <a:r>
              <a:rPr lang="en-US" altLang="zh-CN" sz="3733" dirty="0">
                <a:solidFill>
                  <a:srgbClr val="FFFFFF"/>
                </a:solidFill>
              </a:rPr>
              <a:t>=</a:t>
            </a:r>
            <a:br>
              <a:rPr lang="en-US" altLang="zh-CN" sz="3733" dirty="0">
                <a:solidFill>
                  <a:srgbClr val="FFFFFF"/>
                </a:solidFill>
              </a:rPr>
            </a:br>
            <a:r>
              <a:rPr lang="en-US" altLang="zh-CN" sz="3733" dirty="0">
                <a:solidFill>
                  <a:srgbClr val="FFFFFF"/>
                </a:solidFill>
              </a:rPr>
              <a:t>Residual Income</a:t>
            </a:r>
            <a:r>
              <a:rPr lang="zh-CN" altLang="en-US" sz="3733" dirty="0">
                <a:solidFill>
                  <a:srgbClr val="FFFFFF"/>
                </a:solidFill>
              </a:rPr>
              <a:t> </a:t>
            </a:r>
            <a:br>
              <a:rPr lang="zh-CN" altLang="en-US" sz="3733" dirty="0">
                <a:solidFill>
                  <a:srgbClr val="FFFFFF"/>
                </a:solidFill>
              </a:rPr>
            </a:br>
            <a:r>
              <a:rPr lang="zh-CN" altLang="en-US" sz="3733" dirty="0">
                <a:solidFill>
                  <a:srgbClr val="FFFFFF"/>
                </a:solidFill>
              </a:rPr>
              <a:t/>
            </a:r>
            <a:br>
              <a:rPr lang="zh-CN" altLang="en-US" sz="3733" dirty="0">
                <a:solidFill>
                  <a:srgbClr val="FFFFFF"/>
                </a:solidFill>
              </a:rPr>
            </a:br>
            <a:r>
              <a:rPr lang="zh-CN" altLang="en-US" sz="3733" dirty="0">
                <a:solidFill>
                  <a:srgbClr val="FFFFFF"/>
                </a:solidFill>
              </a:rPr>
              <a:t/>
            </a:r>
            <a:br>
              <a:rPr lang="zh-CN" altLang="en-US" sz="3733" dirty="0">
                <a:solidFill>
                  <a:srgbClr val="FFFFFF"/>
                </a:solidFill>
              </a:rPr>
            </a:br>
            <a:r>
              <a:rPr lang="zh-CN" altLang="en-US" sz="3733" dirty="0">
                <a:solidFill>
                  <a:srgbClr val="FFFFFF"/>
                </a:solidFill>
              </a:rPr>
              <a:t/>
            </a:r>
            <a:br>
              <a:rPr lang="zh-CN" altLang="en-US" sz="3733" dirty="0">
                <a:solidFill>
                  <a:srgbClr val="FFFFFF"/>
                </a:solidFill>
              </a:rPr>
            </a:br>
            <a:r>
              <a:rPr lang="en-US" altLang="zh-CN" sz="3733" dirty="0">
                <a:solidFill>
                  <a:srgbClr val="FFFF00"/>
                </a:solidFill>
              </a:rPr>
              <a:t>Change the world</a:t>
            </a:r>
            <a:endParaRPr lang="en-US" sz="4800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Picture 2" descr="https://fbcdn-sphotos-d-a.akamaihd.net/hphotos-ak-xpf1/v/t1.0-9/10312459_693950794012639_2352058419744428236_n.jpg?oh=dbec7f2bf9e5c2c3db7b3531777e8d19&amp;oe=54BDB6C3&amp;__gda__=1418084265_23c9c12c4946ce592204c8e2db1e09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" y="0"/>
            <a:ext cx="67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07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84200"/>
            <a:ext cx="10972800" cy="460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8358"/>
            <a:r>
              <a:rPr lang="en-US" altLang="zh-CN" sz="5867" dirty="0">
                <a:solidFill>
                  <a:srgbClr val="FFFFFF"/>
                </a:solidFill>
              </a:rPr>
              <a:t>Doing MA Business is the process of </a:t>
            </a:r>
            <a:r>
              <a:rPr lang="zh-CN" altLang="en-US" sz="5867" dirty="0">
                <a:solidFill>
                  <a:srgbClr val="FFFFFF"/>
                </a:solidFill>
              </a:rPr>
              <a:t>“</a:t>
            </a:r>
            <a:r>
              <a:rPr lang="en-US" altLang="zh-CN" sz="5867" dirty="0">
                <a:solidFill>
                  <a:srgbClr val="FFFF00"/>
                </a:solidFill>
              </a:rPr>
              <a:t>building from nothing to something, from something to BIG, from Big to Strong and from Strong to Lasting</a:t>
            </a:r>
            <a:r>
              <a:rPr lang="zh-CN" altLang="en-US" sz="5867" dirty="0">
                <a:solidFill>
                  <a:srgbClr val="FFFF00"/>
                </a:solidFill>
              </a:rPr>
              <a:t> </a:t>
            </a:r>
            <a:r>
              <a:rPr lang="zh-CN" altLang="en-US" sz="5867" dirty="0">
                <a:solidFill>
                  <a:srgbClr val="FFFFFF"/>
                </a:solidFill>
              </a:rPr>
              <a:t>” </a:t>
            </a:r>
            <a:r>
              <a:rPr lang="en-US" altLang="zh-CN" sz="5867" dirty="0">
                <a:solidFill>
                  <a:srgbClr val="FFFFFF"/>
                </a:solidFill>
              </a:rPr>
              <a:t>- </a:t>
            </a:r>
            <a:r>
              <a:rPr lang="zh-CN" altLang="en-US" sz="5867" dirty="0">
                <a:solidFill>
                  <a:srgbClr val="FFFFFF"/>
                </a:solidFill>
              </a:rPr>
              <a:t>（</a:t>
            </a:r>
            <a:r>
              <a:rPr lang="en-US" altLang="zh-CN" sz="5867" dirty="0">
                <a:solidFill>
                  <a:srgbClr val="FFFFFF"/>
                </a:solidFill>
              </a:rPr>
              <a:t>Chen Min</a:t>
            </a:r>
            <a:r>
              <a:rPr lang="zh-CN" altLang="en-US" sz="5867" dirty="0">
                <a:solidFill>
                  <a:srgbClr val="FFFFFF"/>
                </a:solidFill>
              </a:rPr>
              <a:t>）</a:t>
            </a:r>
            <a:endParaRPr lang="en-US" sz="5867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81324"/>
      </p:ext>
    </p:extLst>
  </p:cSld>
  <p:clrMapOvr>
    <a:masterClrMapping/>
  </p:clrMapOvr>
</p:sld>
</file>

<file path=ppt/theme/theme1.xml><?xml version="1.0" encoding="utf-8"?>
<a:theme xmlns:a="http://schemas.openxmlformats.org/drawingml/2006/main" name="45_Office Theme">
  <a:themeElements>
    <a:clrScheme name="CandyCon">
      <a:dk1>
        <a:srgbClr val="222A35"/>
      </a:dk1>
      <a:lt1>
        <a:srgbClr val="F2F2F2"/>
      </a:lt1>
      <a:dk2>
        <a:srgbClr val="ED4B3D"/>
      </a:dk2>
      <a:lt2>
        <a:srgbClr val="FC8F3D"/>
      </a:lt2>
      <a:accent1>
        <a:srgbClr val="FFB836"/>
      </a:accent1>
      <a:accent2>
        <a:srgbClr val="01B08C"/>
      </a:accent2>
      <a:accent3>
        <a:srgbClr val="17C1CB"/>
      </a:accent3>
      <a:accent4>
        <a:srgbClr val="3F9CD2"/>
      </a:accent4>
      <a:accent5>
        <a:srgbClr val="137CB8"/>
      </a:accent5>
      <a:accent6>
        <a:srgbClr val="6B50B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i9">
      <a:dk1>
        <a:srgbClr val="FFFFFF"/>
      </a:dk1>
      <a:lt1>
        <a:srgbClr val="2B2B2D"/>
      </a:lt1>
      <a:dk2>
        <a:srgbClr val="6651A1"/>
      </a:dk2>
      <a:lt2>
        <a:srgbClr val="5E5CA2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5_Custom Design">
  <a:themeElements>
    <a:clrScheme name="i9">
      <a:dk1>
        <a:srgbClr val="FFFFFF"/>
      </a:dk1>
      <a:lt1>
        <a:srgbClr val="2B2B2D"/>
      </a:lt1>
      <a:dk2>
        <a:srgbClr val="6651A1"/>
      </a:dk2>
      <a:lt2>
        <a:srgbClr val="5E5CA2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4_Office Theme">
  <a:themeElements>
    <a:clrScheme name="CandyCon">
      <a:dk1>
        <a:srgbClr val="222A35"/>
      </a:dk1>
      <a:lt1>
        <a:srgbClr val="F2F2F2"/>
      </a:lt1>
      <a:dk2>
        <a:srgbClr val="ED4B3D"/>
      </a:dk2>
      <a:lt2>
        <a:srgbClr val="FC8F3D"/>
      </a:lt2>
      <a:accent1>
        <a:srgbClr val="FFB836"/>
      </a:accent1>
      <a:accent2>
        <a:srgbClr val="01B08C"/>
      </a:accent2>
      <a:accent3>
        <a:srgbClr val="17C1CB"/>
      </a:accent3>
      <a:accent4>
        <a:srgbClr val="3F9CD2"/>
      </a:accent4>
      <a:accent5>
        <a:srgbClr val="137CB8"/>
      </a:accent5>
      <a:accent6>
        <a:srgbClr val="6B50B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80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等线</vt:lpstr>
      <vt:lpstr>等线 Light</vt:lpstr>
      <vt:lpstr>標楷體</vt:lpstr>
      <vt:lpstr>Kaiti TC Regular</vt:lpstr>
      <vt:lpstr>Lucida Grande</vt:lpstr>
      <vt:lpstr>微軟正黑體</vt:lpstr>
      <vt:lpstr>ＭＳ Ｐゴシック</vt:lpstr>
      <vt:lpstr>新細明體</vt:lpstr>
      <vt:lpstr>Raleway</vt:lpstr>
      <vt:lpstr>宋体</vt:lpstr>
      <vt:lpstr>Arial</vt:lpstr>
      <vt:lpstr>Arial Narrow</vt:lpstr>
      <vt:lpstr>Calibri</vt:lpstr>
      <vt:lpstr>Calibri Light</vt:lpstr>
      <vt:lpstr>Segoe UI Light</vt:lpstr>
      <vt:lpstr>Tahoma</vt:lpstr>
      <vt:lpstr>Times New Roman</vt:lpstr>
      <vt:lpstr>45_Office Theme</vt:lpstr>
      <vt:lpstr>10_Custom Design</vt:lpstr>
      <vt:lpstr>35_Custom Design</vt:lpstr>
      <vt:lpstr>124_Office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Attend the conferences in the US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Gan</dc:creator>
  <cp:lastModifiedBy>Vivian Gan</cp:lastModifiedBy>
  <cp:revision>1</cp:revision>
  <dcterms:created xsi:type="dcterms:W3CDTF">2016-10-31T12:32:29Z</dcterms:created>
  <dcterms:modified xsi:type="dcterms:W3CDTF">2016-10-31T12:32:42Z</dcterms:modified>
</cp:coreProperties>
</file>